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0.gif" ContentType="image/gif"/>
  <Override PartName="/ppt/media/image12.gif" ContentType="image/gif"/>
  <Override PartName="/ppt/media/image15.png" ContentType="image/png"/>
  <Override PartName="/ppt/media/image11.png" ContentType="image/png"/>
  <Override PartName="/ppt/media/image9.png" ContentType="image/png"/>
  <Override PartName="/ppt/media/image6.gif" ContentType="image/gif"/>
  <Override PartName="/ppt/media/image8.gif" ContentType="image/gif"/>
  <Override PartName="/ppt/media/image7.png" ContentType="image/png"/>
  <Override PartName="/ppt/media/image5.png" ContentType="image/png"/>
  <Override PartName="/ppt/media/image23.png" ContentType="image/png"/>
  <Override PartName="/ppt/media/image20.gif" ContentType="image/gif"/>
  <Override PartName="/ppt/media/image18.gif" ContentType="image/gif"/>
  <Override PartName="/ppt/media/image4.png" ContentType="image/png"/>
  <Override PartName="/ppt/media/image1.png" ContentType="image/png"/>
  <Override PartName="/ppt/media/image21.png" ContentType="image/png"/>
  <Override PartName="/ppt/media/image19.png" ContentType="image/png"/>
  <Override PartName="/ppt/media/image16.gif" ContentType="image/gif"/>
  <Override PartName="/ppt/media/image17.png" ContentType="image/png"/>
  <Override PartName="/ppt/media/image14.gif" ContentType="image/gif"/>
  <Override PartName="/ppt/media/image2.png" ContentType="image/png"/>
  <Override PartName="/ppt/media/image22.gif" ContentType="image/gif"/>
  <Override PartName="/ppt/media/image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8950" t="0" r="16976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5"/>
          <p:cNvGrpSpPr/>
          <p:nvPr/>
        </p:nvGrpSpPr>
        <p:grpSpPr>
          <a:xfrm>
            <a:off x="-720" y="6624720"/>
            <a:ext cx="12191040" cy="232200"/>
            <a:chOff x="-720" y="6624720"/>
            <a:chExt cx="12191040" cy="232200"/>
          </a:xfrm>
        </p:grpSpPr>
        <p:sp>
          <p:nvSpPr>
            <p:cNvPr id="40" name="Rectangle 67"/>
            <p:cNvSpPr/>
            <p:nvPr/>
          </p:nvSpPr>
          <p:spPr>
            <a:xfrm flipH="1">
              <a:off x="-720" y="6688800"/>
              <a:ext cx="12191040" cy="168120"/>
            </a:xfrm>
            <a:prstGeom prst="rect">
              <a:avLst/>
            </a:prstGeom>
            <a:gradFill rotWithShape="0">
              <a:gsLst>
                <a:gs pos="76000">
                  <a:srgbClr val="184f70"/>
                </a:gs>
                <a:gs pos="100000">
                  <a:srgbClr val="7dcff4"/>
                </a:gs>
              </a:gsLst>
              <a:lin ang="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Rectangle 7"/>
            <p:cNvSpPr/>
            <p:nvPr/>
          </p:nvSpPr>
          <p:spPr>
            <a:xfrm flipH="1">
              <a:off x="-720" y="6624720"/>
              <a:ext cx="12191040" cy="44640"/>
            </a:xfrm>
            <a:prstGeom prst="rect">
              <a:avLst/>
            </a:prstGeom>
            <a:gradFill rotWithShape="0">
              <a:gsLst>
                <a:gs pos="76000">
                  <a:srgbClr val="184f70"/>
                </a:gs>
                <a:gs pos="100000">
                  <a:srgbClr val="7dcff4"/>
                </a:gs>
              </a:gsLst>
              <a:lin ang="0"/>
            </a:gra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" name="Rectangle 20"/>
          <p:cNvSpPr/>
          <p:nvPr/>
        </p:nvSpPr>
        <p:spPr>
          <a:xfrm>
            <a:off x="0" y="0"/>
            <a:ext cx="468720" cy="1308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Rectangle 20"/>
          <p:cNvSpPr/>
          <p:nvPr/>
        </p:nvSpPr>
        <p:spPr>
          <a:xfrm>
            <a:off x="469800" y="0"/>
            <a:ext cx="1818360" cy="7992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3"/>
          <p:cNvSpPr/>
          <p:nvPr/>
        </p:nvSpPr>
        <p:spPr>
          <a:xfrm>
            <a:off x="838080" y="0"/>
            <a:ext cx="3688920" cy="253800"/>
          </a:xfrm>
          <a:prstGeom prst="rect">
            <a:avLst/>
          </a:prstGeom>
          <a:solidFill>
            <a:srgbClr val="3c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rwsdatalab/verkeersborden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073240" y="1457640"/>
            <a:ext cx="9888480" cy="102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rgbClr val="ffffff"/>
                </a:solidFill>
                <a:latin typeface="Segoe UI"/>
              </a:rPr>
              <a:t>workshop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483920" y="2932200"/>
            <a:ext cx="6594840" cy="316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ffffff"/>
                </a:solidFill>
                <a:latin typeface="Segoe UI Light"/>
              </a:rPr>
              <a:t>Traffic sign detection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3" name="Straight Connector 5"/>
          <p:cNvSpPr/>
          <p:nvPr/>
        </p:nvSpPr>
        <p:spPr>
          <a:xfrm>
            <a:off x="2121480" y="2867400"/>
            <a:ext cx="272952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24" name="Picture 2" descr="Image result for rijkslogo"/>
          <p:cNvPicPr/>
          <p:nvPr/>
        </p:nvPicPr>
        <p:blipFill>
          <a:blip r:embed="rId1"/>
          <a:stretch/>
        </p:blipFill>
        <p:spPr>
          <a:xfrm>
            <a:off x="5909760" y="0"/>
            <a:ext cx="349560" cy="61236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6" name="Tekstvak 3"/>
          <p:cNvSpPr/>
          <p:nvPr/>
        </p:nvSpPr>
        <p:spPr>
          <a:xfrm>
            <a:off x="2247840" y="5285160"/>
            <a:ext cx="4914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Vijfde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Minimum Viable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Bij iedereen gelukt?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2286000" y="1600200"/>
            <a:ext cx="740484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Tekstvak 3"/>
          <p:cNvSpPr/>
          <p:nvPr/>
        </p:nvSpPr>
        <p:spPr>
          <a:xfrm>
            <a:off x="2464920" y="4272840"/>
            <a:ext cx="532548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Zesde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Trainen van het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Verander in de cel dat begint met for i in range(201).., onder het kopje training, de 10 in een groter of kleiner getal.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Verander de 201 in een ander getal.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bij beide veranderingen gebeuren?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1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2971800" y="1190160"/>
            <a:ext cx="656496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4" name="Tekstvak 3"/>
          <p:cNvSpPr/>
          <p:nvPr/>
        </p:nvSpPr>
        <p:spPr>
          <a:xfrm>
            <a:off x="2081520" y="5007960"/>
            <a:ext cx="53254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Zevende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model toepassen op train-afbeeldingen</a:t>
            </a: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Wat is het percentage nauwkeurigheid dat eruitkomt?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3005640" y="1325160"/>
            <a:ext cx="5452200" cy="37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8" name="Tekstvak 3"/>
          <p:cNvSpPr/>
          <p:nvPr/>
        </p:nvSpPr>
        <p:spPr>
          <a:xfrm>
            <a:off x="2339640" y="4731120"/>
            <a:ext cx="53254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Zevende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model toepassen op test afbeeldingen.</a:t>
            </a: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Wat is het percentage nauwkeurigheid dat eruitkomt?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Wat is het verschil met de vorige keer?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9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2743200" y="1172520"/>
            <a:ext cx="6171840" cy="355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final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Tijdelijke aanduiding voor tekst 2"/>
          <p:cNvSpPr/>
          <p:nvPr/>
        </p:nvSpPr>
        <p:spPr>
          <a:xfrm>
            <a:off x="2181600" y="2171160"/>
            <a:ext cx="8574120" cy="50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Eindvraag: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Probeer de resolutie van de afbeeldingen te verhogen, in de cel dat begint met ‘# resize image’ en vervolgens opnieuw te trainen.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met de loss gebeuren? Hoe kan je dat verklaren?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3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5" name="Tijdelijke aanduiding voor tekst 2"/>
          <p:cNvSpPr/>
          <p:nvPr/>
        </p:nvSpPr>
        <p:spPr>
          <a:xfrm>
            <a:off x="1784880" y="1587240"/>
            <a:ext cx="830196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Voorspelling doen van object op afbeelding, klinkt dit logisch?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70c0"/>
                </a:solidFill>
                <a:latin typeface="Segoe UI Light"/>
                <a:ea typeface="DejaVu Sans"/>
              </a:rPr>
              <a:t>              </a:t>
            </a: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</p:txBody>
      </p:sp>
      <p:pic>
        <p:nvPicPr>
          <p:cNvPr id="176" name="Afbeelding 5" descr=""/>
          <p:cNvPicPr/>
          <p:nvPr/>
        </p:nvPicPr>
        <p:blipFill>
          <a:blip r:embed="rId1"/>
          <a:stretch/>
        </p:blipFill>
        <p:spPr>
          <a:xfrm>
            <a:off x="3819240" y="2298960"/>
            <a:ext cx="3984480" cy="364464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workshop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6" name="Tijdelijke aanduiding voor tekst 2"/>
          <p:cNvSpPr/>
          <p:nvPr/>
        </p:nvSpPr>
        <p:spPr>
          <a:xfrm>
            <a:off x="1622160" y="2163240"/>
            <a:ext cx="8301960" cy="32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Segoe UI Light"/>
                <a:ea typeface="Arial"/>
              </a:rPr>
              <a:t>Verkeersborden herkennen d.m.v. neuraal netwerk</a:t>
            </a:r>
            <a:endParaRPr b="0" lang="en-US" sz="26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Afbeeldingen inladen (en bekijken) 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Neuraal netwerk maken en trainen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  <a:ea typeface="Arial"/>
              </a:rPr>
              <a:t>-    Het model toepassen op de testafbeeldingen</a:t>
            </a:r>
            <a:endParaRPr b="0" lang="en-US" sz="20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Arial"/>
              </a:rPr>
              <a:t>              </a:t>
            </a: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968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3968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27" name="Picture 5" descr="C:\Users\selsl\AppData\Local\Microsoft\Windows\Temporary Internet Files\Content.IE5\S8SWYGHC\Nederlands_verkeersbord_J16.svg[1].png"/>
          <p:cNvPicPr/>
          <p:nvPr/>
        </p:nvPicPr>
        <p:blipFill>
          <a:blip r:embed="rId1"/>
          <a:stretch/>
        </p:blipFill>
        <p:spPr>
          <a:xfrm>
            <a:off x="7792920" y="3004920"/>
            <a:ext cx="2070000" cy="177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workshop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9" name="Tijdelijke aanduiding voor tekst 2"/>
          <p:cNvSpPr/>
          <p:nvPr/>
        </p:nvSpPr>
        <p:spPr>
          <a:xfrm>
            <a:off x="1721160" y="1187280"/>
            <a:ext cx="8519400" cy="50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1. Ga naar: </a:t>
            </a:r>
            <a:r>
              <a:rPr b="0" lang="en-US" sz="2800" spc="-1" strike="noStrike" u="sng">
                <a:solidFill>
                  <a:srgbClr val="3f84c5"/>
                </a:solidFill>
                <a:uFillTx/>
                <a:latin typeface="Segoe UI Light"/>
                <a:ea typeface="DejaVu Sans"/>
                <a:hlinkClick r:id="rId1"/>
              </a:rPr>
              <a:t>https://github.com/rwsdatalab/verkeersborden</a:t>
            </a:r>
            <a:r>
              <a:rPr b="0" lang="en-US" sz="2800" spc="-1" strike="noStrike" u="sng">
                <a:solidFill>
                  <a:srgbClr val="3f84c5"/>
                </a:solidFill>
                <a:uFillTx/>
                <a:latin typeface="Segoe UI Light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2. </a:t>
            </a:r>
            <a:r>
              <a:rPr b="0" lang="nl-NL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Open Jupyter notebook in Google Colab</a:t>
            </a:r>
            <a:br>
              <a:rPr sz="2400"/>
            </a:br>
            <a:endParaRPr b="0" lang="en-US" sz="24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11448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2057400" y="3569040"/>
            <a:ext cx="8000280" cy="233784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1107000" y="4572000"/>
            <a:ext cx="913680" cy="45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assignment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" name="Tijdelijke aanduiding voor tekst 2"/>
          <p:cNvSpPr/>
          <p:nvPr/>
        </p:nvSpPr>
        <p:spPr>
          <a:xfrm>
            <a:off x="1465920" y="1809000"/>
            <a:ext cx="8519400" cy="45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1. Lees de tekst aandachtig door.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2. Wanneer je bij een programmeerblokje aan komt: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Klik je op het programmeerblokje.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Vervolgens druk je op run (bovenaan).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Wacht even en kijk wat er gebeurt.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  <a:ea typeface="DejaVu Sans"/>
              </a:rPr>
              <a:t>Is het programmeerblokje gerund? Ga dan naar het volgende programmeerblokje.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Google Colab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046680" y="1371600"/>
            <a:ext cx="5868000" cy="4915080"/>
          </a:xfrm>
          <a:prstGeom prst="rect">
            <a:avLst/>
          </a:prstGeom>
          <a:ln w="0">
            <a:noFill/>
          </a:ln>
        </p:spPr>
      </p:pic>
      <p:sp>
        <p:nvSpPr>
          <p:cNvPr id="136" name="Tekstvak 11"/>
          <p:cNvSpPr/>
          <p:nvPr/>
        </p:nvSpPr>
        <p:spPr>
          <a:xfrm>
            <a:off x="541800" y="4849200"/>
            <a:ext cx="228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nl-NL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Run een  programmeerblok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Rechthoek 14"/>
          <p:cNvSpPr/>
          <p:nvPr/>
        </p:nvSpPr>
        <p:spPr>
          <a:xfrm>
            <a:off x="3372120" y="5029200"/>
            <a:ext cx="5542560" cy="1257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Rechte verbindingslijn met pijl 3"/>
          <p:cNvSpPr/>
          <p:nvPr/>
        </p:nvSpPr>
        <p:spPr>
          <a:xfrm flipV="1">
            <a:off x="2358000" y="5112360"/>
            <a:ext cx="91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Getting started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Tekstvak 30"/>
          <p:cNvSpPr/>
          <p:nvPr/>
        </p:nvSpPr>
        <p:spPr>
          <a:xfrm>
            <a:off x="2072520" y="5499360"/>
            <a:ext cx="491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Eerste 5 minuten: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Importeren libraries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- Traindata inladen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176200" y="1371600"/>
            <a:ext cx="742464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4" name="Tekstvak 4"/>
          <p:cNvSpPr/>
          <p:nvPr/>
        </p:nvSpPr>
        <p:spPr>
          <a:xfrm>
            <a:off x="1764360" y="5257800"/>
            <a:ext cx="5321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Tweede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Traindata downloaden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Testdata downloaden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5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96120" y="1322280"/>
            <a:ext cx="6347520" cy="39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8" name="Tekstvak 1"/>
          <p:cNvSpPr/>
          <p:nvPr/>
        </p:nvSpPr>
        <p:spPr>
          <a:xfrm>
            <a:off x="1764000" y="4833000"/>
            <a:ext cx="53218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Derde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Traindata inladen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 data verkennen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Vraag: 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Verander in de cel met functie: </a:t>
            </a:r>
            <a:r>
              <a:rPr b="0" i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def display_label_images </a:t>
            </a: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het getal 32 in een ander getal tussen de 0 en de 61. </a:t>
            </a:r>
            <a:r>
              <a:rPr b="0" lang="en-US" sz="1800" spc="-1" strike="noStrike">
                <a:solidFill>
                  <a:srgbClr val="ff0000"/>
                </a:solidFill>
                <a:latin typeface="Segoe UI Light"/>
                <a:ea typeface="DejaVu Sans"/>
              </a:rPr>
              <a:t>Wat zie je gebeuren??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Afbeelding 4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2971800" y="1143000"/>
            <a:ext cx="593820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3960" y="372600"/>
            <a:ext cx="10514520" cy="63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184f70"/>
                </a:solidFill>
                <a:latin typeface="Segoe UI Light"/>
              </a:rPr>
              <a:t>Steps to take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2" name="Tekstvak 3"/>
          <p:cNvSpPr/>
          <p:nvPr/>
        </p:nvSpPr>
        <p:spPr>
          <a:xfrm>
            <a:off x="2032920" y="5103720"/>
            <a:ext cx="4914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Vierde 5 minuten: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Verschilende formaten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  <a:ea typeface="DejaVu Sans"/>
              </a:rPr>
              <a:t>Bij iedereen gelukt??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Afbeelding 31" descr=""/>
          <p:cNvPicPr/>
          <p:nvPr/>
        </p:nvPicPr>
        <p:blipFill>
          <a:blip r:embed="rId1"/>
          <a:stretch/>
        </p:blipFill>
        <p:spPr>
          <a:xfrm>
            <a:off x="10515600" y="5332320"/>
            <a:ext cx="1675440" cy="125640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743200" y="1320480"/>
            <a:ext cx="6735240" cy="370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Application>LibreOffice/7.3.6.2$Linux_X86_64 LibreOffice_project/30$Build-2</Application>
  <AppVersion>15.0000</AppVersion>
  <Words>388</Words>
  <Paragraphs>116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2019-06-18T09:00:10Z</dcterms:created>
  <dc:creator>Erdogan Taskesen</dc:creator>
  <dc:description/>
  <dc:language>en-US</dc:language>
  <cp:lastModifiedBy/>
  <dcterms:modified xsi:type="dcterms:W3CDTF">2022-11-23T15:28:56Z</dcterms:modified>
  <cp:revision>157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